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2" r:id="rId4"/>
    <p:sldId id="263" r:id="rId5"/>
    <p:sldId id="257" r:id="rId6"/>
    <p:sldId id="268" r:id="rId7"/>
    <p:sldId id="267" r:id="rId8"/>
    <p:sldId id="269" r:id="rId9"/>
    <p:sldId id="271" r:id="rId10"/>
    <p:sldId id="273" r:id="rId11"/>
    <p:sldId id="274" r:id="rId12"/>
    <p:sldId id="260" r:id="rId13"/>
    <p:sldId id="261" r:id="rId14"/>
    <p:sldId id="265" r:id="rId15"/>
    <p:sldId id="262" r:id="rId16"/>
    <p:sldId id="270" r:id="rId17"/>
    <p:sldId id="258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2"/>
    <p:restoredTop sz="94669"/>
  </p:normalViewPr>
  <p:slideViewPr>
    <p:cSldViewPr snapToGrid="0" snapToObjects="1">
      <p:cViewPr>
        <p:scale>
          <a:sx n="114" d="100"/>
          <a:sy n="114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Buddha and Bowen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Study of </a:t>
            </a:r>
            <a:r>
              <a:rPr lang="en-US" dirty="0" smtClean="0"/>
              <a:t>Natural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14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</a:t>
            </a:r>
            <a:r>
              <a:rPr lang="en-US" dirty="0" err="1" smtClean="0"/>
              <a:t>Vipassanā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 smtClean="0"/>
              <a:t>Loss of detail into gross sensations (i.e. symptoms) == IGNORANCE</a:t>
            </a:r>
          </a:p>
          <a:p>
            <a:pPr lvl="1"/>
            <a:r>
              <a:rPr lang="en-US" dirty="0" smtClean="0"/>
              <a:t>“Ignorance”: first step in dependent origination.</a:t>
            </a:r>
          </a:p>
          <a:p>
            <a:pPr lvl="1"/>
            <a:r>
              <a:rPr lang="en-US" dirty="0" smtClean="0"/>
              <a:t>Ignorance of </a:t>
            </a:r>
            <a:r>
              <a:rPr lang="en-US" u="sng" dirty="0" smtClean="0"/>
              <a:t>reality</a:t>
            </a:r>
            <a:r>
              <a:rPr lang="en-US" dirty="0" smtClean="0"/>
              <a:t>.</a:t>
            </a:r>
          </a:p>
          <a:p>
            <a:pPr lvl="1"/>
            <a:r>
              <a:rPr lang="en-US" i="1" u="sng" dirty="0" smtClean="0"/>
              <a:t>Ignoring</a:t>
            </a:r>
            <a:r>
              <a:rPr lang="en-US" dirty="0" smtClean="0"/>
              <a:t> multitude of variables influencing outcome.</a:t>
            </a:r>
          </a:p>
        </p:txBody>
      </p:sp>
    </p:spTree>
    <p:extLst>
      <p:ext uri="{BB962C8B-B14F-4D97-AF65-F5344CB8AC3E}">
        <p14:creationId xmlns:p14="http://schemas.microsoft.com/office/powerpoint/2010/main" val="212938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</a:t>
            </a:r>
            <a:r>
              <a:rPr lang="en-US" dirty="0" err="1" smtClean="0"/>
              <a:t>Vipassanā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Emotional system connects imbalance in foo, hip, lungs with allergic reaction.</a:t>
            </a:r>
          </a:p>
          <a:p>
            <a:pPr lvl="1"/>
            <a:r>
              <a:rPr lang="en-US" dirty="0" smtClean="0"/>
              <a:t>Relieving pain in the back while sitting simply moves symptom somewhere else.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Way out of suffering! (4</a:t>
            </a:r>
            <a:r>
              <a:rPr lang="en-US" baseline="30000" dirty="0" smtClean="0"/>
              <a:t>th</a:t>
            </a:r>
            <a:r>
              <a:rPr lang="en-US" dirty="0" smtClean="0"/>
              <a:t> Noble Truth)</a:t>
            </a:r>
          </a:p>
          <a:p>
            <a:pPr lvl="1"/>
            <a:r>
              <a:rPr lang="en-US" dirty="0" smtClean="0"/>
              <a:t>Remain in contact without reacting, the system will reorganize.</a:t>
            </a:r>
          </a:p>
        </p:txBody>
      </p:sp>
    </p:spTree>
    <p:extLst>
      <p:ext uri="{BB962C8B-B14F-4D97-AF65-F5344CB8AC3E}">
        <p14:creationId xmlns:p14="http://schemas.microsoft.com/office/powerpoint/2010/main" val="1906762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Conscious/unconscious attention to anything other than the bodily sensations</a:t>
            </a:r>
          </a:p>
          <a:p>
            <a:pPr lvl="1"/>
            <a:r>
              <a:rPr lang="en-US" dirty="0" smtClean="0"/>
              <a:t>AKA lack of “mindfulness”</a:t>
            </a:r>
          </a:p>
          <a:p>
            <a:pPr lvl="1"/>
            <a:r>
              <a:rPr lang="en-US" dirty="0"/>
              <a:t>pizza, movies, </a:t>
            </a:r>
            <a:r>
              <a:rPr lang="en-US" dirty="0" smtClean="0"/>
              <a:t>relationship “drama,” and </a:t>
            </a:r>
            <a:r>
              <a:rPr lang="en-US" dirty="0"/>
              <a:t>free-trade organic kale </a:t>
            </a:r>
            <a:r>
              <a:rPr lang="en-US" dirty="0" smtClean="0"/>
              <a:t>chips</a:t>
            </a:r>
          </a:p>
          <a:p>
            <a:r>
              <a:rPr lang="en-US" dirty="0" smtClean="0"/>
              <a:t>External sensory modulates the internal life process</a:t>
            </a:r>
          </a:p>
          <a:p>
            <a:pPr lvl="1"/>
            <a:r>
              <a:rPr lang="en-US" dirty="0" smtClean="0"/>
              <a:t>Food for material sustenance.</a:t>
            </a:r>
          </a:p>
          <a:p>
            <a:pPr lvl="1"/>
            <a:r>
              <a:rPr lang="en-US" dirty="0" smtClean="0"/>
              <a:t>Information for programmatic (organizational) sustenance.</a:t>
            </a:r>
          </a:p>
          <a:p>
            <a:pPr lvl="1"/>
            <a:r>
              <a:rPr lang="en-US" dirty="0" smtClean="0"/>
              <a:t>Habituates dependence on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9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Change: </a:t>
            </a:r>
            <a:r>
              <a:rPr lang="en-US" dirty="0" err="1"/>
              <a:t>Sankhāras</a:t>
            </a:r>
            <a:r>
              <a:rPr lang="en-US" dirty="0"/>
              <a:t> are </a:t>
            </a:r>
            <a:r>
              <a:rPr lang="en-US" u="sng" dirty="0"/>
              <a:t>not fun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Exhaustive categories of </a:t>
            </a:r>
            <a:r>
              <a:rPr lang="en-US" dirty="0" err="1" smtClean="0"/>
              <a:t>sankhāras</a:t>
            </a:r>
            <a:r>
              <a:rPr lang="en-US" dirty="0" smtClean="0"/>
              <a:t> enumerated as “five enemies.”</a:t>
            </a:r>
          </a:p>
          <a:p>
            <a:r>
              <a:rPr lang="en-US" dirty="0" smtClean="0"/>
              <a:t>Sensory desire</a:t>
            </a:r>
          </a:p>
          <a:p>
            <a:pPr lvl="1"/>
            <a:r>
              <a:rPr lang="en-US" dirty="0" smtClean="0"/>
              <a:t>“I’m hungry”</a:t>
            </a:r>
          </a:p>
          <a:p>
            <a:r>
              <a:rPr lang="en-US" dirty="0" smtClean="0"/>
              <a:t>Ill-Will</a:t>
            </a:r>
          </a:p>
          <a:p>
            <a:pPr lvl="1"/>
            <a:r>
              <a:rPr lang="en-US" dirty="0" smtClean="0"/>
              <a:t>“I’m </a:t>
            </a:r>
            <a:r>
              <a:rPr lang="en-US" dirty="0"/>
              <a:t>too </a:t>
            </a:r>
            <a:r>
              <a:rPr lang="en-US" dirty="0" smtClean="0"/>
              <a:t>angry”</a:t>
            </a:r>
          </a:p>
          <a:p>
            <a:r>
              <a:rPr lang="en-US" dirty="0" smtClean="0"/>
              <a:t>Sloth-Torpor:</a:t>
            </a:r>
          </a:p>
          <a:p>
            <a:pPr lvl="1"/>
            <a:r>
              <a:rPr lang="en-US" dirty="0" smtClean="0"/>
              <a:t>“I’m </a:t>
            </a:r>
            <a:r>
              <a:rPr lang="en-US" dirty="0"/>
              <a:t>too tired right </a:t>
            </a:r>
            <a:r>
              <a:rPr lang="en-US" dirty="0" smtClean="0"/>
              <a:t>now”</a:t>
            </a:r>
          </a:p>
          <a:p>
            <a:r>
              <a:rPr lang="en-US" dirty="0" smtClean="0"/>
              <a:t>Restlessness-Worry:</a:t>
            </a:r>
          </a:p>
          <a:p>
            <a:pPr lvl="1"/>
            <a:r>
              <a:rPr lang="en-US" dirty="0" smtClean="0"/>
              <a:t>“This </a:t>
            </a:r>
            <a:r>
              <a:rPr lang="en-US" dirty="0"/>
              <a:t>is too </a:t>
            </a:r>
            <a:r>
              <a:rPr lang="en-US" dirty="0" smtClean="0"/>
              <a:t>boring”</a:t>
            </a:r>
          </a:p>
          <a:p>
            <a:r>
              <a:rPr lang="en-US" dirty="0" smtClean="0"/>
              <a:t>Doubt:</a:t>
            </a:r>
          </a:p>
          <a:p>
            <a:pPr lvl="1"/>
            <a:r>
              <a:rPr lang="en-US" dirty="0" smtClean="0"/>
              <a:t>“This process/practice  </a:t>
            </a:r>
            <a:r>
              <a:rPr lang="en-US" dirty="0"/>
              <a:t>is not for </a:t>
            </a:r>
            <a:r>
              <a:rPr lang="en-US" dirty="0" smtClean="0"/>
              <a:t>me”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5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Change: </a:t>
            </a:r>
            <a:r>
              <a:rPr lang="en-US" dirty="0" err="1"/>
              <a:t>Sankhāras</a:t>
            </a:r>
            <a:r>
              <a:rPr lang="en-US" dirty="0"/>
              <a:t> are </a:t>
            </a:r>
            <a:r>
              <a:rPr lang="en-US" u="sng" dirty="0"/>
              <a:t>not fun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Food fast</a:t>
            </a:r>
          </a:p>
          <a:p>
            <a:pPr lvl="1"/>
            <a:r>
              <a:rPr lang="en-US" dirty="0" smtClean="0"/>
              <a:t>Breaks down toxins.</a:t>
            </a:r>
          </a:p>
          <a:p>
            <a:pPr lvl="1"/>
            <a:r>
              <a:rPr lang="en-US" dirty="0" smtClean="0"/>
              <a:t>Internal processes become more auto-modulated.</a:t>
            </a:r>
          </a:p>
          <a:p>
            <a:pPr lvl="1"/>
            <a:r>
              <a:rPr lang="en-US" dirty="0" smtClean="0"/>
              <a:t>Builds resilience: physical and some mental</a:t>
            </a:r>
          </a:p>
          <a:p>
            <a:pPr lvl="1"/>
            <a:r>
              <a:rPr lang="en-US" i="1" dirty="0" smtClean="0"/>
              <a:t>But not ideal</a:t>
            </a:r>
          </a:p>
          <a:p>
            <a:r>
              <a:rPr lang="en-US" dirty="0" smtClean="0"/>
              <a:t>Why not ideal?</a:t>
            </a:r>
          </a:p>
          <a:p>
            <a:pPr lvl="1"/>
            <a:r>
              <a:rPr lang="en-US" dirty="0" smtClean="0"/>
              <a:t>The ascetic Buddha: “been there, done that.”</a:t>
            </a:r>
          </a:p>
          <a:p>
            <a:pPr lvl="1"/>
            <a:r>
              <a:rPr lang="en-US" dirty="0" smtClean="0"/>
              <a:t>Abandoned deprivation for ”the middle path” (Jung’s TF, anyone?)</a:t>
            </a:r>
          </a:p>
          <a:p>
            <a:pPr lvl="1"/>
            <a:r>
              <a:rPr lang="en-US" dirty="0" smtClean="0"/>
              <a:t>Discovered </a:t>
            </a:r>
            <a:r>
              <a:rPr lang="en-US" i="1" dirty="0" smtClean="0"/>
              <a:t>self-organizing principle</a:t>
            </a:r>
          </a:p>
          <a:p>
            <a:pPr lvl="2"/>
            <a:r>
              <a:rPr lang="en-US" i="1" dirty="0" smtClean="0"/>
              <a:t>AKA: The </a:t>
            </a:r>
            <a:r>
              <a:rPr lang="en-US" i="1" dirty="0" err="1" smtClean="0"/>
              <a:t>Dhamma</a:t>
            </a:r>
            <a:r>
              <a:rPr lang="en-US" i="1" dirty="0" smtClean="0"/>
              <a:t> (</a:t>
            </a:r>
            <a:r>
              <a:rPr lang="en-US" i="1" dirty="0" err="1" smtClean="0"/>
              <a:t>skt.</a:t>
            </a:r>
            <a:r>
              <a:rPr lang="en-US" i="1" dirty="0" smtClean="0"/>
              <a:t> dharma) - ”The information state of the universe.”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Change (according to the Buddha)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ttention is the “decisive factor.”</a:t>
            </a:r>
          </a:p>
          <a:p>
            <a:r>
              <a:rPr lang="en-US" dirty="0" smtClean="0"/>
              <a:t>Must be unbroken.</a:t>
            </a:r>
          </a:p>
          <a:p>
            <a:r>
              <a:rPr lang="en-US" dirty="0" smtClean="0"/>
              <a:t>Must be on body sensations, or mind/mental contents as bodily sensations.</a:t>
            </a:r>
          </a:p>
          <a:p>
            <a:r>
              <a:rPr lang="en-US" dirty="0" smtClean="0"/>
              <a:t>Must include entire body simultaneously.</a:t>
            </a:r>
          </a:p>
          <a:p>
            <a:r>
              <a:rPr lang="en-US" dirty="0" smtClean="0"/>
              <a:t>Must reach stage of “total dissolution.”</a:t>
            </a:r>
          </a:p>
          <a:p>
            <a:pPr lvl="1"/>
            <a:r>
              <a:rPr lang="en-US" dirty="0" smtClean="0"/>
              <a:t>“No solidity anywhere”</a:t>
            </a:r>
          </a:p>
          <a:p>
            <a:pPr lvl="1"/>
            <a:r>
              <a:rPr lang="en-US" dirty="0" smtClean="0"/>
              <a:t>Second-nature: every sensation is temporary no matter how difficult.</a:t>
            </a:r>
          </a:p>
          <a:p>
            <a:pPr lvl="1"/>
            <a:r>
              <a:rPr lang="en-US" dirty="0" smtClean="0"/>
              <a:t>Akin to seeing “false threats” ”as they are.”</a:t>
            </a:r>
          </a:p>
          <a:p>
            <a:pPr lvl="1"/>
            <a:r>
              <a:rPr lang="en-US" dirty="0" smtClean="0"/>
              <a:t>Can be achieved within one or a couple of years, factors depending.</a:t>
            </a:r>
          </a:p>
        </p:txBody>
      </p:sp>
    </p:spTree>
    <p:extLst>
      <p:ext uri="{BB962C8B-B14F-4D97-AF65-F5344CB8AC3E}">
        <p14:creationId xmlns:p14="http://schemas.microsoft.com/office/powerpoint/2010/main" val="2541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Change (according to the Buddha)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 + mental contents comes later in practice</a:t>
            </a:r>
          </a:p>
          <a:p>
            <a:pPr lvl="1"/>
            <a:r>
              <a:rPr lang="en-US" dirty="0"/>
              <a:t>Traditions differ here.</a:t>
            </a:r>
          </a:p>
          <a:p>
            <a:pPr lvl="1"/>
            <a:r>
              <a:rPr lang="en-US" dirty="0"/>
              <a:t>Mind + mental contents occur via sensations.</a:t>
            </a:r>
          </a:p>
          <a:p>
            <a:pPr lvl="1"/>
            <a:r>
              <a:rPr lang="en-US" i="1" dirty="0" err="1"/>
              <a:t>Vedanā</a:t>
            </a:r>
            <a:r>
              <a:rPr lang="en-US" i="1" dirty="0"/>
              <a:t> </a:t>
            </a:r>
            <a:r>
              <a:rPr lang="en-US" i="1" dirty="0" err="1"/>
              <a:t>samosaranā</a:t>
            </a:r>
            <a:r>
              <a:rPr lang="en-US" i="1" dirty="0"/>
              <a:t> </a:t>
            </a:r>
            <a:r>
              <a:rPr lang="en-US" i="1" dirty="0" err="1"/>
              <a:t>sabbe</a:t>
            </a:r>
            <a:r>
              <a:rPr lang="en-US" i="1" dirty="0"/>
              <a:t> </a:t>
            </a:r>
            <a:r>
              <a:rPr lang="en-US" i="1" dirty="0" err="1"/>
              <a:t>dhamma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3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Systems: Two Opposing Forces?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Quo (suffering; 1st Noble Truth)</a:t>
            </a:r>
          </a:p>
          <a:p>
            <a:pPr lvl="1"/>
            <a:r>
              <a:rPr lang="en-US" dirty="0" smtClean="0"/>
              <a:t>“Life is suffering”</a:t>
            </a:r>
          </a:p>
          <a:p>
            <a:pPr lvl="2"/>
            <a:r>
              <a:rPr lang="en-US" dirty="0" smtClean="0"/>
              <a:t>Tension of counterbalancing forces == suffering.</a:t>
            </a:r>
          </a:p>
          <a:p>
            <a:pPr lvl="1"/>
            <a:r>
              <a:rPr lang="en-US" dirty="0" smtClean="0"/>
              <a:t>Encouraged by increased “sensory fuel.”</a:t>
            </a:r>
          </a:p>
          <a:p>
            <a:r>
              <a:rPr lang="en-US" dirty="0"/>
              <a:t>Toward </a:t>
            </a:r>
            <a:r>
              <a:rPr lang="en-US" dirty="0" smtClean="0"/>
              <a:t>ideal organization (enlightenment)</a:t>
            </a:r>
            <a:endParaRPr lang="en-US" dirty="0"/>
          </a:p>
          <a:p>
            <a:pPr lvl="1"/>
            <a:r>
              <a:rPr lang="en-US" dirty="0"/>
              <a:t>Mind + Body unit </a:t>
            </a:r>
            <a:r>
              <a:rPr lang="en-US" i="1" dirty="0"/>
              <a:t>wants</a:t>
            </a:r>
            <a:r>
              <a:rPr lang="en-US" dirty="0"/>
              <a:t> to organize toward </a:t>
            </a:r>
            <a:r>
              <a:rPr lang="en-US" dirty="0" smtClean="0"/>
              <a:t>health.</a:t>
            </a:r>
            <a:endParaRPr lang="en-US" dirty="0"/>
          </a:p>
          <a:p>
            <a:pPr lvl="1"/>
            <a:r>
              <a:rPr lang="en-US" dirty="0"/>
              <a:t>Encouraged by decreased sensory </a:t>
            </a:r>
            <a:r>
              <a:rPr lang="en-US" dirty="0" smtClean="0"/>
              <a:t>fuel.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4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 of Consilience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Ability to stay in contact with sensation (emotion) without reacting.</a:t>
            </a:r>
          </a:p>
          <a:p>
            <a:pPr lvl="1"/>
            <a:r>
              <a:rPr lang="en-US" dirty="0" smtClean="0"/>
              <a:t>Ability to think when stressed.</a:t>
            </a:r>
          </a:p>
          <a:p>
            <a:r>
              <a:rPr lang="en-US" dirty="0" smtClean="0"/>
              <a:t>Avoid backbiting speech.</a:t>
            </a:r>
          </a:p>
          <a:p>
            <a:r>
              <a:rPr lang="en-US" dirty="0" smtClean="0"/>
              <a:t>“He who does not return anger in kind, has won the hard battle to win.”</a:t>
            </a:r>
          </a:p>
          <a:p>
            <a:r>
              <a:rPr lang="en-US" dirty="0" smtClean="0"/>
              <a:t>Not for curing disease, but curing disease is a natural side-effect.</a:t>
            </a:r>
          </a:p>
          <a:p>
            <a:pPr lvl="1"/>
            <a:r>
              <a:rPr lang="en-US" dirty="0" smtClean="0"/>
              <a:t>Not a ”therapy” for suffering but a way out of </a:t>
            </a:r>
            <a:r>
              <a:rPr lang="en-US" i="1" dirty="0" smtClean="0"/>
              <a:t>all</a:t>
            </a:r>
            <a:r>
              <a:rPr lang="en-US" dirty="0" smtClean="0"/>
              <a:t> suffering.</a:t>
            </a:r>
          </a:p>
          <a:p>
            <a:pPr lvl="1"/>
            <a:r>
              <a:rPr lang="en-US" dirty="0" smtClean="0"/>
              <a:t>Bowen: not “symptom relief,” but concepts which account for more variance than individual variables.</a:t>
            </a:r>
          </a:p>
          <a:p>
            <a:r>
              <a:rPr lang="en-US" dirty="0" smtClean="0"/>
              <a:t>Entire process is to work on self in order to serve others</a:t>
            </a:r>
          </a:p>
          <a:p>
            <a:pPr lvl="1"/>
            <a:r>
              <a:rPr lang="en-US" dirty="0" smtClean="0"/>
              <a:t>Entire focus is on one’s own qualities, is “selfish.”</a:t>
            </a:r>
          </a:p>
          <a:p>
            <a:pPr lvl="1"/>
            <a:r>
              <a:rPr lang="en-US" dirty="0" smtClean="0"/>
              <a:t>Ability to serve others comes naturally.</a:t>
            </a:r>
          </a:p>
          <a:p>
            <a:pPr lvl="1"/>
            <a:r>
              <a:rPr lang="en-US" dirty="0" err="1" smtClean="0"/>
              <a:t>Mettā</a:t>
            </a:r>
            <a:r>
              <a:rPr lang="en-US" dirty="0" smtClean="0"/>
              <a:t> (loving-kindness) comes naturally as result of practice.</a:t>
            </a:r>
          </a:p>
        </p:txBody>
      </p:sp>
    </p:spTree>
    <p:extLst>
      <p:ext uri="{BB962C8B-B14F-4D97-AF65-F5344CB8AC3E}">
        <p14:creationId xmlns:p14="http://schemas.microsoft.com/office/powerpoint/2010/main" val="12313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Preface: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collapse of “Buddhism”</a:t>
            </a:r>
          </a:p>
          <a:p>
            <a:pPr lvl="1"/>
            <a:r>
              <a:rPr lang="en-US" dirty="0" smtClean="0"/>
              <a:t>Study of the Buddha </a:t>
            </a:r>
            <a:r>
              <a:rPr lang="en-US" u="sng" dirty="0" smtClean="0"/>
              <a:t>requires</a:t>
            </a:r>
            <a:r>
              <a:rPr lang="en-US" dirty="0" smtClean="0"/>
              <a:t> differentiation of traditions.</a:t>
            </a:r>
          </a:p>
          <a:p>
            <a:pPr lvl="1"/>
            <a:r>
              <a:rPr lang="en-US" dirty="0" smtClean="0"/>
              <a:t>Probably </a:t>
            </a:r>
            <a:r>
              <a:rPr lang="en-US" dirty="0"/>
              <a:t>not acceptable by all ”Buddhist” traditions.</a:t>
            </a:r>
          </a:p>
          <a:p>
            <a:pPr lvl="1"/>
            <a:r>
              <a:rPr lang="en-US" dirty="0"/>
              <a:t>Probably not acceptable by all non-Buddhist traditions</a:t>
            </a:r>
          </a:p>
          <a:p>
            <a:pPr lvl="2"/>
            <a:r>
              <a:rPr lang="en-US" dirty="0"/>
              <a:t>But that’s what </a:t>
            </a:r>
            <a:r>
              <a:rPr lang="en-US" dirty="0" smtClean="0"/>
              <a:t>science is for.</a:t>
            </a:r>
          </a:p>
          <a:p>
            <a:r>
              <a:rPr lang="en-US" dirty="0" smtClean="0"/>
              <a:t>Study probably only applies to “pre-sectarian” traditions.</a:t>
            </a:r>
          </a:p>
          <a:p>
            <a:pPr lvl="1"/>
            <a:r>
              <a:rPr lang="en-US" dirty="0" smtClean="0"/>
              <a:t>Probably grossly incompatible with </a:t>
            </a:r>
            <a:r>
              <a:rPr lang="en-US" dirty="0" err="1" smtClean="0"/>
              <a:t>Mahāyāna</a:t>
            </a:r>
            <a:endParaRPr lang="en-US" dirty="0"/>
          </a:p>
          <a:p>
            <a:pPr lvl="2"/>
            <a:r>
              <a:rPr lang="en-US" dirty="0" smtClean="0"/>
              <a:t>Japanese </a:t>
            </a:r>
            <a:r>
              <a:rPr lang="en-US" dirty="0"/>
              <a:t>(</a:t>
            </a:r>
            <a:r>
              <a:rPr lang="en-US" dirty="0" smtClean="0"/>
              <a:t>Zen Buddhism), </a:t>
            </a:r>
            <a:r>
              <a:rPr lang="en-US" dirty="0"/>
              <a:t>Chinese (Chen,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dirty="0" smtClean="0"/>
          </a:p>
          <a:p>
            <a:pPr lvl="2"/>
            <a:r>
              <a:rPr lang="en-US" dirty="0" err="1" smtClean="0"/>
              <a:t>Vajrayāna</a:t>
            </a:r>
            <a:r>
              <a:rPr lang="en-US" dirty="0" smtClean="0"/>
              <a:t> (Tibetan </a:t>
            </a:r>
            <a:r>
              <a:rPr lang="en-US" dirty="0" err="1" smtClean="0"/>
              <a:t>Buddism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Aaalmoooost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but not quite </a:t>
            </a:r>
            <a:r>
              <a:rPr lang="en-US" dirty="0" err="1" smtClean="0"/>
              <a:t>Theravāda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Non-sectarian; “Pure </a:t>
            </a:r>
            <a:r>
              <a:rPr lang="en-US" dirty="0" err="1" smtClean="0"/>
              <a:t>dhamma</a:t>
            </a:r>
            <a:r>
              <a:rPr lang="en-US" dirty="0"/>
              <a:t>;</a:t>
            </a:r>
            <a:r>
              <a:rPr lang="en-US" dirty="0" smtClean="0"/>
              <a:t>” “A </a:t>
            </a:r>
            <a:r>
              <a:rPr lang="en-US" dirty="0"/>
              <a:t>s</a:t>
            </a:r>
            <a:r>
              <a:rPr lang="en-US" dirty="0" smtClean="0"/>
              <a:t>cience of mind and matter.”</a:t>
            </a:r>
          </a:p>
        </p:txBody>
      </p:sp>
    </p:spTree>
    <p:extLst>
      <p:ext uri="{BB962C8B-B14F-4D97-AF65-F5344CB8AC3E}">
        <p14:creationId xmlns:p14="http://schemas.microsoft.com/office/powerpoint/2010/main" val="19366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Preface: 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 convergence with Bowen theory.</a:t>
            </a:r>
          </a:p>
          <a:p>
            <a:pPr lvl="1"/>
            <a:r>
              <a:rPr lang="en-US" u="sng" dirty="0" smtClean="0"/>
              <a:t>Consilience</a:t>
            </a:r>
            <a:r>
              <a:rPr lang="en-US" dirty="0" smtClean="0"/>
              <a:t> between Bowen and an ancient historical figure?</a:t>
            </a:r>
          </a:p>
          <a:p>
            <a:pPr lvl="1"/>
            <a:r>
              <a:rPr lang="en-US" u="sng" dirty="0" smtClean="0"/>
              <a:t>Systems Thinking</a:t>
            </a:r>
            <a:r>
              <a:rPr lang="en-US" dirty="0" smtClean="0"/>
              <a:t>: Assumes/researches relation of all things in universe.</a:t>
            </a:r>
          </a:p>
          <a:p>
            <a:pPr lvl="1"/>
            <a:r>
              <a:rPr lang="en-US" u="sng" dirty="0" smtClean="0"/>
              <a:t>Mutual-causality</a:t>
            </a:r>
            <a:r>
              <a:rPr lang="en-US" dirty="0" smtClean="0"/>
              <a:t> VS linear-causality.</a:t>
            </a:r>
          </a:p>
          <a:p>
            <a:pPr lvl="1"/>
            <a:r>
              <a:rPr lang="en-US" u="sng" dirty="0" smtClean="0"/>
              <a:t>Process V.S. content</a:t>
            </a:r>
            <a:r>
              <a:rPr lang="en-US" dirty="0" smtClean="0"/>
              <a:t> - Affect regulation V.S psyche and metaphor</a:t>
            </a:r>
          </a:p>
          <a:p>
            <a:pPr lvl="1"/>
            <a:r>
              <a:rPr lang="en-US" b="1" dirty="0"/>
              <a:t>“Equanimity” == intracranial/</a:t>
            </a:r>
            <a:r>
              <a:rPr lang="en-US" b="1" dirty="0" err="1"/>
              <a:t>intrasomatic</a:t>
            </a:r>
            <a:r>
              <a:rPr lang="en-US" b="1" dirty="0"/>
              <a:t> differentiation? (Differentiation of Self</a:t>
            </a:r>
            <a:r>
              <a:rPr lang="en-US" b="1" dirty="0" smtClean="0"/>
              <a:t>?)</a:t>
            </a:r>
            <a:endParaRPr lang="en-US" dirty="0" smtClean="0"/>
          </a:p>
          <a:p>
            <a:r>
              <a:rPr lang="en-US" dirty="0" smtClean="0"/>
              <a:t>Explore one way to make </a:t>
            </a:r>
            <a:r>
              <a:rPr lang="en-US" dirty="0" err="1" smtClean="0"/>
              <a:t>Vipassanā</a:t>
            </a:r>
            <a:r>
              <a:rPr lang="en-US" dirty="0" smtClean="0"/>
              <a:t> more accessible to science.</a:t>
            </a:r>
          </a:p>
          <a:p>
            <a:pPr lvl="1"/>
            <a:r>
              <a:rPr lang="en-US" dirty="0" smtClean="0"/>
              <a:t>Differentiate between science V.S. religion.</a:t>
            </a:r>
          </a:p>
        </p:txBody>
      </p:sp>
    </p:spTree>
    <p:extLst>
      <p:ext uri="{BB962C8B-B14F-4D97-AF65-F5344CB8AC3E}">
        <p14:creationId xmlns:p14="http://schemas.microsoft.com/office/powerpoint/2010/main" val="148103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Hypothesis: Bowen got some things right which may have </a:t>
            </a:r>
            <a:r>
              <a:rPr lang="en-US" i="1" u="sng" dirty="0" smtClean="0"/>
              <a:t>unique</a:t>
            </a:r>
            <a:r>
              <a:rPr lang="en-US" dirty="0" smtClean="0"/>
              <a:t> compatibility with the Buddha’s discoveries.</a:t>
            </a:r>
          </a:p>
          <a:p>
            <a:r>
              <a:rPr lang="en-US" dirty="0" smtClean="0"/>
              <a:t>What is in common may be what is missing from psychology.</a:t>
            </a:r>
          </a:p>
          <a:p>
            <a:pPr lvl="1"/>
            <a:r>
              <a:rPr lang="en-US" dirty="0" smtClean="0"/>
              <a:t>Challenges comparing “Buddhism” and “psychology.”</a:t>
            </a:r>
          </a:p>
          <a:p>
            <a:pPr lvl="1"/>
            <a:r>
              <a:rPr lang="en-US" dirty="0" smtClean="0"/>
              <a:t>Largely intellectual; originating from human mind/culture.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issing rigorous meditation practice.</a:t>
            </a:r>
          </a:p>
          <a:p>
            <a:pPr lvl="1"/>
            <a:r>
              <a:rPr lang="en-US" dirty="0" smtClean="0"/>
              <a:t>”Self” VS “no-self.”</a:t>
            </a:r>
          </a:p>
          <a:p>
            <a:pPr lvl="1"/>
            <a:r>
              <a:rPr lang="en-US" dirty="0"/>
              <a:t>Post-modernism: no objective </a:t>
            </a:r>
            <a:r>
              <a:rPr lang="en-US" dirty="0" smtClean="0"/>
              <a:t>truth.</a:t>
            </a:r>
          </a:p>
          <a:p>
            <a:r>
              <a:rPr lang="en-US" dirty="0" smtClean="0"/>
              <a:t>Challenges in post-sectarian “Buddhism” to Systems Thinking</a:t>
            </a:r>
          </a:p>
          <a:p>
            <a:pPr lvl="1"/>
            <a:r>
              <a:rPr lang="en-US" dirty="0" smtClean="0"/>
              <a:t>Middle path as homeostasis; (I assert status-quo != purification)</a:t>
            </a:r>
          </a:p>
          <a:p>
            <a:pPr lvl="1"/>
            <a:r>
              <a:rPr lang="en-US" dirty="0" smtClean="0"/>
              <a:t>Post-modernism: no objective truth (not realist paradigm)</a:t>
            </a:r>
          </a:p>
        </p:txBody>
      </p:sp>
    </p:spTree>
    <p:extLst>
      <p:ext uri="{BB962C8B-B14F-4D97-AF65-F5344CB8AC3E}">
        <p14:creationId xmlns:p14="http://schemas.microsoft.com/office/powerpoint/2010/main" val="104233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Least Two Natural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Mind/Body system</a:t>
            </a:r>
          </a:p>
          <a:p>
            <a:pPr lvl="1"/>
            <a:r>
              <a:rPr lang="en-US" dirty="0" smtClean="0"/>
              <a:t>Has </a:t>
            </a:r>
            <a:r>
              <a:rPr lang="en-US" u="sng" dirty="0"/>
              <a:t>e</a:t>
            </a:r>
            <a:r>
              <a:rPr lang="en-US" u="sng" dirty="0" smtClean="0"/>
              <a:t>motional system</a:t>
            </a:r>
            <a:r>
              <a:rPr lang="en-US" dirty="0" smtClean="0"/>
              <a:t>: probably an integral part of family “emotional system.”</a:t>
            </a:r>
          </a:p>
          <a:p>
            <a:pPr lvl="1"/>
            <a:r>
              <a:rPr lang="en-US" u="sng" dirty="0" err="1" smtClean="0"/>
              <a:t>Sankhāras</a:t>
            </a:r>
            <a:r>
              <a:rPr lang="en-US" dirty="0" smtClean="0"/>
              <a:t>: normalized “symptoms” of emotional process.</a:t>
            </a:r>
          </a:p>
          <a:p>
            <a:pPr lvl="1"/>
            <a:r>
              <a:rPr lang="en-US" dirty="0" smtClean="0"/>
              <a:t>Focus is on process of reactivity, not content of </a:t>
            </a:r>
            <a:r>
              <a:rPr lang="en-US" dirty="0" err="1" smtClean="0"/>
              <a:t>sankhāras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Symptoms are result of reactivity, outlined in process of 1) consciousness, 2) cognition/recognition, 3) evaluation, 4) reaction.</a:t>
            </a:r>
          </a:p>
          <a:p>
            <a:r>
              <a:rPr lang="en-US" dirty="0" smtClean="0"/>
              <a:t>2) Family System</a:t>
            </a:r>
          </a:p>
          <a:p>
            <a:pPr lvl="1"/>
            <a:r>
              <a:rPr lang="en-US" dirty="0" smtClean="0"/>
              <a:t>Content: normalizes “symptoms” of emotional process.</a:t>
            </a:r>
          </a:p>
          <a:p>
            <a:pPr lvl="1"/>
            <a:r>
              <a:rPr lang="en-US" dirty="0"/>
              <a:t>Focus is on process of reactivity, not content </a:t>
            </a:r>
            <a:r>
              <a:rPr lang="en-US" dirty="0" smtClean="0"/>
              <a:t>of symptoms.</a:t>
            </a:r>
          </a:p>
          <a:p>
            <a:r>
              <a:rPr lang="en-US" dirty="0" smtClean="0"/>
              <a:t>Societal System</a:t>
            </a:r>
          </a:p>
        </p:txBody>
      </p:sp>
    </p:spTree>
    <p:extLst>
      <p:ext uri="{BB962C8B-B14F-4D97-AF65-F5344CB8AC3E}">
        <p14:creationId xmlns:p14="http://schemas.microsoft.com/office/powerpoint/2010/main" val="188855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Vipassanā</a:t>
            </a:r>
            <a:r>
              <a:rPr lang="en-US" dirty="0" smtClean="0"/>
              <a:t> theory”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mplies collection of </a:t>
            </a:r>
            <a:r>
              <a:rPr lang="en-US" u="sng" dirty="0" smtClean="0"/>
              <a:t>concepts</a:t>
            </a:r>
            <a:r>
              <a:rPr lang="en-US" dirty="0" smtClean="0"/>
              <a:t> which generate testable </a:t>
            </a:r>
            <a:r>
              <a:rPr lang="en-US" u="sng" dirty="0" smtClean="0"/>
              <a:t>hypotheses</a:t>
            </a:r>
            <a:r>
              <a:rPr lang="en-US" dirty="0" smtClean="0"/>
              <a:t> toward </a:t>
            </a:r>
            <a:r>
              <a:rPr lang="en-US" u="sng" dirty="0" smtClean="0"/>
              <a:t>scientific fact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Hypothesis</a:t>
            </a:r>
            <a:r>
              <a:rPr lang="en-US" dirty="0"/>
              <a:t>:</a:t>
            </a:r>
            <a:r>
              <a:rPr lang="en-US" dirty="0" smtClean="0"/>
              <a:t> “An educated guess about a tiny piece of the puzzle.” (Bowen)</a:t>
            </a:r>
          </a:p>
          <a:p>
            <a:pPr lvl="1"/>
            <a:r>
              <a:rPr lang="en-US" u="sng" dirty="0" smtClean="0"/>
              <a:t>Concept</a:t>
            </a:r>
            <a:r>
              <a:rPr lang="en-US" dirty="0"/>
              <a:t>:</a:t>
            </a:r>
            <a:r>
              <a:rPr lang="en-US" dirty="0" smtClean="0"/>
              <a:t> “A larger </a:t>
            </a:r>
            <a:r>
              <a:rPr lang="en-US" dirty="0"/>
              <a:t>piece of the total </a:t>
            </a:r>
            <a:r>
              <a:rPr lang="en-US" dirty="0" smtClean="0"/>
              <a:t>puzzle.” (Bowen)</a:t>
            </a:r>
          </a:p>
          <a:p>
            <a:pPr lvl="1"/>
            <a:r>
              <a:rPr lang="en-US" u="sng" dirty="0" smtClean="0"/>
              <a:t>Scientific fact</a:t>
            </a:r>
            <a:r>
              <a:rPr lang="en-US" dirty="0" smtClean="0"/>
              <a:t>:  When sufficient data proves accuracy of theory.</a:t>
            </a:r>
          </a:p>
          <a:p>
            <a:pPr lvl="1"/>
            <a:r>
              <a:rPr lang="en-US" u="sng" dirty="0" smtClean="0"/>
              <a:t>VT</a:t>
            </a:r>
            <a:r>
              <a:rPr lang="en-US" dirty="0" smtClean="0"/>
              <a:t> avoids “religion” or “spiritual” labels which can be poorly defined.</a:t>
            </a:r>
          </a:p>
          <a:p>
            <a:r>
              <a:rPr lang="en-US" dirty="0" smtClean="0"/>
              <a:t>Buddha and </a:t>
            </a:r>
            <a:r>
              <a:rPr lang="en-US" i="1" dirty="0" err="1" smtClean="0"/>
              <a:t>paticca-samupadda</a:t>
            </a:r>
            <a:r>
              <a:rPr lang="en-US" dirty="0" smtClean="0"/>
              <a:t> (“scientific” theory of suffering):</a:t>
            </a:r>
          </a:p>
          <a:p>
            <a:pPr lvl="1"/>
            <a:r>
              <a:rPr lang="en-US" dirty="0" smtClean="0"/>
              <a:t>Similar to Newton and gravity</a:t>
            </a:r>
          </a:p>
          <a:p>
            <a:pPr lvl="1"/>
            <a:r>
              <a:rPr lang="en-US" dirty="0" smtClean="0"/>
              <a:t>Similar Einstein and relativity</a:t>
            </a:r>
          </a:p>
          <a:p>
            <a:pPr lvl="1"/>
            <a:r>
              <a:rPr lang="en-US" dirty="0" smtClean="0"/>
              <a:t>Implies modernist/realist paradigm</a:t>
            </a:r>
          </a:p>
          <a:p>
            <a:pPr lvl="1"/>
            <a:r>
              <a:rPr lang="en-US" dirty="0" smtClean="0"/>
              <a:t>Implies generation of testable hypotheses?</a:t>
            </a:r>
          </a:p>
          <a:p>
            <a:pPr lvl="1"/>
            <a:r>
              <a:rPr lang="en-US" dirty="0" smtClean="0"/>
              <a:t>Implies possibility of accepted science?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of Suffering: feedback loop of mind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body 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mind </a:t>
            </a:r>
            <a:r>
              <a:rPr lang="en-US" dirty="0" smtClean="0">
                <a:sym typeface="Wingdings"/>
              </a:rPr>
              <a:t> body 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4454" y="3773214"/>
            <a:ext cx="2350101" cy="265301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439" y="2050407"/>
            <a:ext cx="4049110" cy="404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82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Suffering</a:t>
            </a:r>
            <a:br>
              <a:rPr lang="en-US" dirty="0" smtClean="0"/>
            </a:b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Noble Truth)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Dependent Origination/Interdependent Origination/Dependent Co-Arising/etc.</a:t>
            </a:r>
          </a:p>
          <a:p>
            <a:pPr lvl="1"/>
            <a:r>
              <a:rPr lang="en-US" dirty="0" smtClean="0"/>
              <a:t>1) ignorance 2) reaction 3) consciousness 4) name/form 5) sense organs</a:t>
            </a:r>
          </a:p>
          <a:p>
            <a:pPr lvl="1"/>
            <a:r>
              <a:rPr lang="en-US" b="1" dirty="0" smtClean="0"/>
              <a:t>6) contact</a:t>
            </a:r>
          </a:p>
          <a:p>
            <a:pPr lvl="1"/>
            <a:r>
              <a:rPr lang="en-US" b="1" dirty="0" smtClean="0"/>
              <a:t>7) sensation</a:t>
            </a:r>
          </a:p>
          <a:p>
            <a:pPr lvl="1"/>
            <a:r>
              <a:rPr lang="en-US" b="1" dirty="0" smtClean="0"/>
              <a:t>8) craving (compulsion, not yet acted)</a:t>
            </a:r>
          </a:p>
          <a:p>
            <a:pPr lvl="1"/>
            <a:r>
              <a:rPr lang="en-US" dirty="0" smtClean="0"/>
              <a:t>9) clinging (acting out craving) 10) becoming (rebirth) 11) sickness, old age, death </a:t>
            </a:r>
            <a:r>
              <a:rPr lang="en-US" dirty="0" smtClean="0">
                <a:sym typeface="Wingdings"/>
              </a:rPr>
              <a:t> 1) ignorance</a:t>
            </a:r>
          </a:p>
          <a:p>
            <a:r>
              <a:rPr lang="en-US" dirty="0" smtClean="0">
                <a:sym typeface="Wingdings"/>
              </a:rPr>
              <a:t>Defines feedback loop of Mind / body</a:t>
            </a:r>
          </a:p>
          <a:p>
            <a:pPr lvl="1"/>
            <a:r>
              <a:rPr lang="en-US" dirty="0" smtClean="0">
                <a:sym typeface="Wingdings"/>
              </a:rPr>
              <a:t>Occurs “trillions” of times per second</a:t>
            </a:r>
          </a:p>
          <a:p>
            <a:pPr lvl="1"/>
            <a:r>
              <a:rPr lang="en-US" dirty="0" smtClean="0">
                <a:sym typeface="Wingdings"/>
              </a:rPr>
              <a:t>Programmatic behavior of a complex system</a:t>
            </a:r>
          </a:p>
          <a:p>
            <a:pPr lvl="1"/>
            <a:r>
              <a:rPr lang="en-US" dirty="0" smtClean="0">
                <a:sym typeface="Wingdings"/>
              </a:rPr>
              <a:t>Not compatible with many traditions which view process as once per life-time.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5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</a:t>
            </a:r>
            <a:r>
              <a:rPr lang="en-US" dirty="0" err="1" smtClean="0"/>
              <a:t>Vipassanā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Eradicate suffering in all its forms (3</a:t>
            </a:r>
            <a:r>
              <a:rPr lang="en-US" baseline="30000" dirty="0" smtClean="0"/>
              <a:t>rd</a:t>
            </a:r>
            <a:r>
              <a:rPr lang="en-US" dirty="0" smtClean="0"/>
              <a:t> Noble Truth), by:</a:t>
            </a:r>
          </a:p>
          <a:p>
            <a:r>
              <a:rPr lang="en-US" dirty="0" smtClean="0"/>
              <a:t>Seeing mind/body as </a:t>
            </a:r>
            <a:r>
              <a:rPr lang="en-US" u="sng" dirty="0" smtClean="0"/>
              <a:t>complete emotional unit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No symptom, sensation, thought is an isolated</a:t>
            </a:r>
            <a:r>
              <a:rPr lang="en-US" dirty="0"/>
              <a:t> </a:t>
            </a:r>
            <a:r>
              <a:rPr lang="en-US" dirty="0" smtClean="0"/>
              <a:t>phenomena.</a:t>
            </a:r>
          </a:p>
          <a:p>
            <a:r>
              <a:rPr lang="en-US" dirty="0" smtClean="0"/>
              <a:t>Develop literally </a:t>
            </a:r>
            <a:r>
              <a:rPr lang="en-US" u="sng" dirty="0" smtClean="0"/>
              <a:t>simultaneous</a:t>
            </a:r>
            <a:r>
              <a:rPr lang="en-US" dirty="0"/>
              <a:t> </a:t>
            </a:r>
            <a:r>
              <a:rPr lang="en-US" dirty="0" smtClean="0"/>
              <a:t>awareness of </a:t>
            </a:r>
            <a:r>
              <a:rPr lang="en-US" u="sng" dirty="0" smtClean="0"/>
              <a:t>entire body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Only possible by observing sensation without reacting.</a:t>
            </a:r>
          </a:p>
          <a:p>
            <a:pPr lvl="1"/>
            <a:r>
              <a:rPr lang="en-US" dirty="0" smtClean="0"/>
              <a:t>Move beyond all blind spots (1-to-1 relationships with all body parts?).</a:t>
            </a:r>
          </a:p>
          <a:p>
            <a:pPr lvl="1"/>
            <a:r>
              <a:rPr lang="en-US" dirty="0" smtClean="0"/>
              <a:t>Dullness in mind only feels “gross sensations”</a:t>
            </a:r>
          </a:p>
          <a:p>
            <a:pPr lvl="1"/>
            <a:r>
              <a:rPr lang="en-US" dirty="0" smtClean="0"/>
              <a:t>Fine detail of complex sensations is misconstrued as a single ”symptom.”</a:t>
            </a:r>
          </a:p>
          <a:p>
            <a:r>
              <a:rPr lang="en-US" dirty="0" smtClean="0"/>
              <a:t>Prerequisite: </a:t>
            </a:r>
            <a:r>
              <a:rPr lang="en-US" u="sng" dirty="0" smtClean="0"/>
              <a:t>highly </a:t>
            </a:r>
            <a:r>
              <a:rPr lang="en-US" u="sng" dirty="0"/>
              <a:t>developed </a:t>
            </a:r>
            <a:r>
              <a:rPr lang="en-US" u="sng" dirty="0" smtClean="0"/>
              <a:t>fine</a:t>
            </a:r>
            <a:r>
              <a:rPr lang="en-US" dirty="0" smtClean="0"/>
              <a:t> attention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&gt;= Structured 10</a:t>
            </a:r>
            <a:r>
              <a:rPr lang="en-US" dirty="0"/>
              <a:t>+ day course </a:t>
            </a:r>
            <a:r>
              <a:rPr lang="en-US" dirty="0" smtClean="0"/>
              <a:t>of </a:t>
            </a:r>
            <a:r>
              <a:rPr lang="en-US" dirty="0"/>
              <a:t>continuous practice.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42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</TotalTime>
  <Words>1287</Words>
  <Application>Microsoft Macintosh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Century Gothic</vt:lpstr>
      <vt:lpstr>Wingdings</vt:lpstr>
      <vt:lpstr>Wingdings 3</vt:lpstr>
      <vt:lpstr>Arial</vt:lpstr>
      <vt:lpstr>Wisp</vt:lpstr>
      <vt:lpstr>Buddha and Bowen</vt:lpstr>
      <vt:lpstr>Preface: Traditions</vt:lpstr>
      <vt:lpstr>Preface: Project Goals</vt:lpstr>
      <vt:lpstr>Hypothesis</vt:lpstr>
      <vt:lpstr>At Least Two Natural Systems</vt:lpstr>
      <vt:lpstr>“Vipassanā theory”</vt:lpstr>
      <vt:lpstr>Theory of Suffering: feedback loop of mind  body  mind  body  mind</vt:lpstr>
      <vt:lpstr>Theory of Suffering (2nd Noble Truth)</vt:lpstr>
      <vt:lpstr>Goal of Vipassanā </vt:lpstr>
      <vt:lpstr>Goal of Vipassanā </vt:lpstr>
      <vt:lpstr>Goal of Vipassanā </vt:lpstr>
      <vt:lpstr>Sensory Fuel</vt:lpstr>
      <vt:lpstr>Change: Sankhāras are not fun </vt:lpstr>
      <vt:lpstr>Change: Sankhāras are not fun </vt:lpstr>
      <vt:lpstr>Ideal Change (according to the Buddha)</vt:lpstr>
      <vt:lpstr>Ideal Change (according to the Buddha)</vt:lpstr>
      <vt:lpstr>All Systems: Two Opposing Forces?</vt:lpstr>
      <vt:lpstr>Bits of Consilience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Buddha and Bowen</dc:title>
  <dc:creator>Patrick Stinson</dc:creator>
  <cp:lastModifiedBy>Patrick Stinson</cp:lastModifiedBy>
  <cp:revision>165</cp:revision>
  <dcterms:created xsi:type="dcterms:W3CDTF">2017-04-14T15:09:22Z</dcterms:created>
  <dcterms:modified xsi:type="dcterms:W3CDTF">2017-04-14T19:02:30Z</dcterms:modified>
</cp:coreProperties>
</file>